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2358" y="-20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3298394"/>
            <a:ext cx="25737979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3"/>
            <a:ext cx="21195983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6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8227" y="10702132"/>
            <a:ext cx="22557528" cy="227995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5124" y="10702132"/>
            <a:ext cx="67178439" cy="227995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4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8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5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2"/>
            <a:ext cx="25737979" cy="9364363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1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5124" y="62349824"/>
            <a:ext cx="44867985" cy="17634733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3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1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14326"/>
            <a:ext cx="27251978" cy="713475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6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3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6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3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5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9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3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0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5022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503621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9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4000" y="1714326"/>
            <a:ext cx="27251978" cy="7134753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0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66060-8666-4129-B006-EB6AA81238FE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39677164"/>
            <a:ext cx="9588659" cy="227915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AA0D-E58C-48C3-87BD-DE4883DB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4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Z-DOWNLOADS\Border49-A4--Arvin61r58-240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31" y="597667"/>
            <a:ext cx="29269112" cy="4161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50755" y="6138566"/>
            <a:ext cx="24230692" cy="2693099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440000" indent="-1440000">
              <a:spcAft>
                <a:spcPts val="4200"/>
              </a:spcAft>
            </a:pPr>
            <a:r>
              <a:rPr lang="en-US" sz="13000" dirty="0" smtClean="0">
                <a:latin typeface="Gentium Basic" pitchFamily="2" charset="0"/>
              </a:rPr>
              <a:t>1. I </a:t>
            </a:r>
            <a:r>
              <a:rPr lang="en-US" sz="13000" dirty="0">
                <a:latin typeface="Gentium Basic" pitchFamily="2" charset="0"/>
              </a:rPr>
              <a:t>observe the precept of </a:t>
            </a:r>
            <a:r>
              <a:rPr lang="en-US" sz="13000" dirty="0" smtClean="0">
                <a:latin typeface="Gentium Basic" pitchFamily="2" charset="0"/>
              </a:rPr>
              <a:t>abstaining </a:t>
            </a:r>
            <a:r>
              <a:rPr lang="en-US" sz="13000" dirty="0">
                <a:latin typeface="Gentium Basic" pitchFamily="2" charset="0"/>
              </a:rPr>
              <a:t>from killing </a:t>
            </a:r>
            <a:r>
              <a:rPr lang="en-US" sz="13000" dirty="0" smtClean="0">
                <a:latin typeface="Gentium Basic" pitchFamily="2" charset="0"/>
              </a:rPr>
              <a:t>beings.</a:t>
            </a:r>
          </a:p>
          <a:p>
            <a:pPr marL="1440000" indent="-1440000">
              <a:spcAft>
                <a:spcPts val="4200"/>
              </a:spcAft>
            </a:pPr>
            <a:r>
              <a:rPr lang="en-US" sz="13000" dirty="0" smtClean="0">
                <a:latin typeface="Gentium Basic" pitchFamily="2" charset="0"/>
              </a:rPr>
              <a:t>2</a:t>
            </a:r>
            <a:r>
              <a:rPr lang="en-US" sz="13000" dirty="0">
                <a:latin typeface="Gentium Basic" pitchFamily="2" charset="0"/>
              </a:rPr>
              <a:t>. I observe the precept </a:t>
            </a:r>
            <a:r>
              <a:rPr lang="en-US" sz="13000" dirty="0" smtClean="0">
                <a:latin typeface="Gentium Basic" pitchFamily="2" charset="0"/>
              </a:rPr>
              <a:t>of </a:t>
            </a:r>
            <a:r>
              <a:rPr lang="en-US" sz="13000" dirty="0">
                <a:latin typeface="Gentium Basic" pitchFamily="2" charset="0"/>
              </a:rPr>
              <a:t>abstaining from stealing</a:t>
            </a:r>
            <a:r>
              <a:rPr lang="en-US" sz="13000" dirty="0" smtClean="0">
                <a:latin typeface="Gentium Basic" pitchFamily="2" charset="0"/>
              </a:rPr>
              <a:t>.</a:t>
            </a:r>
          </a:p>
          <a:p>
            <a:pPr marL="1440000" indent="-1440000">
              <a:spcAft>
                <a:spcPts val="4200"/>
              </a:spcAft>
            </a:pPr>
            <a:r>
              <a:rPr lang="en-US" sz="13000" dirty="0" smtClean="0">
                <a:latin typeface="Gentium Basic" pitchFamily="2" charset="0"/>
              </a:rPr>
              <a:t>3</a:t>
            </a:r>
            <a:r>
              <a:rPr lang="en-US" sz="13000" dirty="0">
                <a:latin typeface="Gentium Basic" pitchFamily="2" charset="0"/>
              </a:rPr>
              <a:t>. I observe the precept of </a:t>
            </a:r>
            <a:r>
              <a:rPr lang="en-US" sz="13000" dirty="0" smtClean="0">
                <a:latin typeface="Gentium Basic" pitchFamily="2" charset="0"/>
              </a:rPr>
              <a:t>abstaining </a:t>
            </a:r>
            <a:r>
              <a:rPr lang="en-US" sz="13000" dirty="0">
                <a:latin typeface="Gentium Basic" pitchFamily="2" charset="0"/>
              </a:rPr>
              <a:t>from sexual misconduct</a:t>
            </a:r>
            <a:r>
              <a:rPr lang="en-US" sz="13000" dirty="0" smtClean="0">
                <a:latin typeface="Gentium Basic" pitchFamily="2" charset="0"/>
              </a:rPr>
              <a:t>.</a:t>
            </a:r>
          </a:p>
          <a:p>
            <a:pPr marL="1440000" indent="-1440000">
              <a:spcAft>
                <a:spcPts val="4200"/>
              </a:spcAft>
            </a:pPr>
            <a:r>
              <a:rPr lang="en-US" sz="13000" dirty="0" smtClean="0">
                <a:latin typeface="Gentium Basic" pitchFamily="2" charset="0"/>
              </a:rPr>
              <a:t>4</a:t>
            </a:r>
            <a:r>
              <a:rPr lang="en-US" sz="13000" dirty="0">
                <a:latin typeface="Gentium Basic" pitchFamily="2" charset="0"/>
              </a:rPr>
              <a:t>. I observe the precept of </a:t>
            </a:r>
            <a:r>
              <a:rPr lang="en-US" sz="13000" dirty="0" smtClean="0">
                <a:latin typeface="Gentium Basic" pitchFamily="2" charset="0"/>
              </a:rPr>
              <a:t>abstaining </a:t>
            </a:r>
            <a:r>
              <a:rPr lang="en-US" sz="13000" dirty="0">
                <a:latin typeface="Gentium Basic" pitchFamily="2" charset="0"/>
              </a:rPr>
              <a:t>from telling lies</a:t>
            </a:r>
            <a:r>
              <a:rPr lang="en-US" sz="13000" dirty="0" smtClean="0">
                <a:latin typeface="Gentium Basic" pitchFamily="2" charset="0"/>
              </a:rPr>
              <a:t>.</a:t>
            </a:r>
          </a:p>
          <a:p>
            <a:pPr marL="1440000" indent="-1440000">
              <a:spcAft>
                <a:spcPts val="4200"/>
              </a:spcAft>
            </a:pPr>
            <a:r>
              <a:rPr lang="en-US" sz="13000" dirty="0" smtClean="0">
                <a:latin typeface="Gentium Basic" pitchFamily="2" charset="0"/>
              </a:rPr>
              <a:t>5</a:t>
            </a:r>
            <a:r>
              <a:rPr lang="en-US" sz="13000" dirty="0">
                <a:latin typeface="Gentium Basic" pitchFamily="2" charset="0"/>
              </a:rPr>
              <a:t>. I observe the precept of </a:t>
            </a:r>
            <a:r>
              <a:rPr lang="en-US" sz="13000" dirty="0" smtClean="0">
                <a:latin typeface="Gentium Basic" pitchFamily="2" charset="0"/>
              </a:rPr>
              <a:t>abstaining </a:t>
            </a:r>
            <a:r>
              <a:rPr lang="en-US" sz="13000" dirty="0">
                <a:latin typeface="Gentium Basic" pitchFamily="2" charset="0"/>
              </a:rPr>
              <a:t>from taking </a:t>
            </a:r>
            <a:r>
              <a:rPr lang="en-US" sz="13000" dirty="0" smtClean="0">
                <a:latin typeface="Gentium Basic" pitchFamily="2" charset="0"/>
              </a:rPr>
              <a:t>intoxicating </a:t>
            </a:r>
            <a:r>
              <a:rPr lang="en-US" sz="13000" dirty="0">
                <a:latin typeface="Gentium Basic" pitchFamily="2" charset="0"/>
              </a:rPr>
              <a:t>drinks and drugs</a:t>
            </a:r>
            <a:r>
              <a:rPr lang="en-US" sz="13000" dirty="0" smtClean="0">
                <a:latin typeface="Gentium Basic" pitchFamily="2" charset="0"/>
              </a:rPr>
              <a:t>.</a:t>
            </a:r>
            <a:endParaRPr lang="en-US" sz="11500" dirty="0">
              <a:latin typeface="Gentium Basic" pitchFamily="2" charset="0"/>
            </a:endParaRPr>
          </a:p>
          <a:p>
            <a:r>
              <a:rPr lang="en-US" sz="9600" dirty="0">
                <a:latin typeface="Gentium Basic" pitchFamily="2" charset="0"/>
              </a:rPr>
              <a:t>I follow these precepts </a:t>
            </a:r>
            <a:r>
              <a:rPr lang="en-US" sz="9600" dirty="0" smtClean="0">
                <a:latin typeface="Gentium Basic" pitchFamily="2" charset="0"/>
              </a:rPr>
              <a:t>for </a:t>
            </a:r>
            <a:r>
              <a:rPr lang="en-US" sz="9600" dirty="0">
                <a:latin typeface="Gentium Basic" pitchFamily="2" charset="0"/>
              </a:rPr>
              <a:t>happiness in this </a:t>
            </a:r>
            <a:r>
              <a:rPr lang="en-US" sz="9600" dirty="0" smtClean="0">
                <a:latin typeface="Gentium Basic" pitchFamily="2" charset="0"/>
              </a:rPr>
              <a:t/>
            </a:r>
            <a:br>
              <a:rPr lang="en-US" sz="9600" dirty="0" smtClean="0">
                <a:latin typeface="Gentium Basic" pitchFamily="2" charset="0"/>
              </a:rPr>
            </a:br>
            <a:r>
              <a:rPr lang="en-US" sz="9600" dirty="0" smtClean="0">
                <a:latin typeface="Gentium Basic" pitchFamily="2" charset="0"/>
              </a:rPr>
              <a:t>life, </a:t>
            </a:r>
            <a:r>
              <a:rPr lang="en-US" sz="9600" dirty="0">
                <a:latin typeface="Gentium Basic" pitchFamily="2" charset="0"/>
              </a:rPr>
              <a:t>for rebirth in </a:t>
            </a:r>
            <a:r>
              <a:rPr lang="en-US" sz="9600" dirty="0" smtClean="0">
                <a:latin typeface="Gentium Basic" pitchFamily="2" charset="0"/>
              </a:rPr>
              <a:t>heaven, and </a:t>
            </a:r>
            <a:r>
              <a:rPr lang="en-US" sz="9600" dirty="0">
                <a:latin typeface="Gentium Basic" pitchFamily="2" charset="0"/>
              </a:rPr>
              <a:t>to realize the Four Noble Truths </a:t>
            </a:r>
            <a:r>
              <a:rPr lang="en-US" sz="9600" dirty="0" smtClean="0">
                <a:latin typeface="Gentium Basic" pitchFamily="2" charset="0"/>
              </a:rPr>
              <a:t>in </a:t>
            </a:r>
            <a:r>
              <a:rPr lang="en-US" sz="9600" dirty="0">
                <a:latin typeface="Gentium Basic" pitchFamily="2" charset="0"/>
              </a:rPr>
              <a:t>this Gautama Buddha’s Dispensation</a:t>
            </a:r>
            <a:r>
              <a:rPr lang="en-US" sz="9600" dirty="0" smtClean="0">
                <a:latin typeface="Gentium Basic" pitchFamily="2" charset="0"/>
              </a:rPr>
              <a:t>.</a:t>
            </a:r>
          </a:p>
          <a:p>
            <a:endParaRPr lang="en-US" sz="5400" dirty="0">
              <a:latin typeface="Gentium Basic" pitchFamily="2" charset="0"/>
            </a:endParaRPr>
          </a:p>
          <a:p>
            <a:pPr algn="ctr"/>
            <a:r>
              <a:rPr lang="en-US" sz="11500" dirty="0" err="1">
                <a:latin typeface="Gentium Basic" pitchFamily="2" charset="0"/>
              </a:rPr>
              <a:t>Sādhu</a:t>
            </a:r>
            <a:r>
              <a:rPr lang="en-US" sz="11500" dirty="0">
                <a:latin typeface="Gentium Basic" pitchFamily="2" charset="0"/>
              </a:rPr>
              <a:t>! </a:t>
            </a:r>
            <a:r>
              <a:rPr lang="en-US" sz="11500" dirty="0" err="1">
                <a:latin typeface="Gentium Basic" pitchFamily="2" charset="0"/>
              </a:rPr>
              <a:t>Sādhu</a:t>
            </a:r>
            <a:r>
              <a:rPr lang="en-US" sz="11500" dirty="0">
                <a:latin typeface="Gentium Basic" pitchFamily="2" charset="0"/>
              </a:rPr>
              <a:t>! </a:t>
            </a:r>
            <a:r>
              <a:rPr lang="en-US" sz="11500" dirty="0" err="1">
                <a:latin typeface="Gentium Basic" pitchFamily="2" charset="0"/>
              </a:rPr>
              <a:t>Sādhu</a:t>
            </a:r>
            <a:r>
              <a:rPr lang="en-US" sz="11500" dirty="0">
                <a:latin typeface="Gentium Basic" pitchFamily="2" charset="0"/>
              </a:rPr>
              <a:t>!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" y="2250134"/>
            <a:ext cx="302799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200" dirty="0" smtClean="0">
                <a:latin typeface="Gentium Basic" pitchFamily="2" charset="0"/>
              </a:rPr>
              <a:t>Five Training Precepts</a:t>
            </a:r>
            <a:endParaRPr lang="en-US" sz="19200" dirty="0">
              <a:latin typeface="Gentium Bas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24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MAHAMEVNAWA</dc:creator>
  <cp:lastModifiedBy>MAHAMEVNAWA</cp:lastModifiedBy>
  <cp:revision>11</cp:revision>
  <dcterms:created xsi:type="dcterms:W3CDTF">2017-11-24T07:30:30Z</dcterms:created>
  <dcterms:modified xsi:type="dcterms:W3CDTF">2017-11-24T08:56:33Z</dcterms:modified>
</cp:coreProperties>
</file>